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091" r:id="rId3"/>
    <p:sldId id="1096" r:id="rId4"/>
    <p:sldId id="1124" r:id="rId5"/>
    <p:sldId id="1118" r:id="rId6"/>
    <p:sldId id="1119" r:id="rId7"/>
    <p:sldId id="1117" r:id="rId8"/>
    <p:sldId id="1127" r:id="rId9"/>
    <p:sldId id="1128" r:id="rId10"/>
    <p:sldId id="1111" r:id="rId11"/>
    <p:sldId id="1125" r:id="rId12"/>
    <p:sldId id="1126" r:id="rId13"/>
    <p:sldId id="1132" r:id="rId14"/>
    <p:sldId id="1134" r:id="rId15"/>
    <p:sldId id="1135" r:id="rId16"/>
    <p:sldId id="1136" r:id="rId17"/>
    <p:sldId id="1114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E3F2E7"/>
    <a:srgbClr val="FFFFFF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6379" autoAdjust="0"/>
  </p:normalViewPr>
  <p:slideViewPr>
    <p:cSldViewPr>
      <p:cViewPr varScale="1">
        <p:scale>
          <a:sx n="111" d="100"/>
          <a:sy n="111" d="100"/>
        </p:scale>
        <p:origin x="7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高中化学 必修</a:t>
            </a:r>
            <a:r>
              <a:rPr lang="en-US" altLang="zh-CN" sz="2000" baseline="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baseline="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第二册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19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5400" dirty="0">
                <a:solidFill>
                  <a:srgbClr val="549E39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9</a:t>
            </a:r>
            <a:r>
              <a:rPr lang="en-US" altLang="zh-CN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金属与人类文明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　探究铁及其化合物的转化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b="1" smtClean="0">
                <a:solidFill>
                  <a:srgbClr val="39B97A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铁三角</a:t>
            </a:r>
            <a:r>
              <a:rPr lang="en-US" altLang="zh-CN" b="1">
                <a:solidFill>
                  <a:srgbClr val="39B97A"/>
                </a:solidFill>
                <a:latin typeface="+mn-ea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铁三角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是指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相互转化的三角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要点2.eps" descr="id:21474903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908720"/>
            <a:ext cx="1038225" cy="36449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2797" y="2060848"/>
            <a:ext cx="7497640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122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遇强氧化剂（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）被氧化成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遇弱氧化剂（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）被氧化成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只有还原性；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具有较强的氧化性；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既有氧化性又有还原性，以还原性为主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3175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34623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铁三角</a:t>
                </a:r>
                <a:r>
                  <a:rPr lang="en-US" altLang="zh-CN" b="1">
                    <a:solidFill>
                      <a:srgbClr val="000000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的应用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）判断离子共存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HS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等因会发生氧化还原反应而不能大量共存。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ClO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、酸性溶液中的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等因会发生氧化还原反应而不能大量共存。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）溶液中的除杂或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净化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346237"/>
              </a:xfrm>
              <a:blipFill>
                <a:blip r:embed="rId2"/>
                <a:stretch>
                  <a:fillRect l="-796" r="-849" b="-34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275755"/>
              </p:ext>
            </p:extLst>
          </p:nvPr>
        </p:nvGraphicFramePr>
        <p:xfrm>
          <a:off x="533338" y="4231352"/>
          <a:ext cx="11161240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3814597">
                  <a:extLst>
                    <a:ext uri="{9D8B030D-6E8A-4147-A177-3AD203B41FA5}">
                      <a16:colId xmlns:a16="http://schemas.microsoft.com/office/drawing/2014/main" val="3385737889"/>
                    </a:ext>
                  </a:extLst>
                </a:gridCol>
                <a:gridCol w="2468268">
                  <a:extLst>
                    <a:ext uri="{9D8B030D-6E8A-4147-A177-3AD203B41FA5}">
                      <a16:colId xmlns:a16="http://schemas.microsoft.com/office/drawing/2014/main" val="1504066276"/>
                    </a:ext>
                  </a:extLst>
                </a:gridCol>
                <a:gridCol w="4878375">
                  <a:extLst>
                    <a:ext uri="{9D8B030D-6E8A-4147-A177-3AD203B41FA5}">
                      <a16:colId xmlns:a16="http://schemas.microsoft.com/office/drawing/2014/main" val="134594076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主要物质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杂质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除杂试剂和方法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15185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加入过量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过滤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48804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加入过量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过滤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20177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8731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典例2.eps" descr="id:21474883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6011" y="921777"/>
            <a:ext cx="1203325" cy="387350"/>
          </a:xfrm>
          <a:prstGeom prst="rect">
            <a:avLst/>
          </a:prstGeom>
        </p:spPr>
      </p:pic>
      <p:pic>
        <p:nvPicPr>
          <p:cNvPr id="5" name="24答案.eps" descr="id:21474883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7948" y="2667477"/>
            <a:ext cx="840740" cy="299720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过量的硫酸亚铁溶液中滴入稀硫酸，再加入几滴过氧化氢溶液，溶液立即变黄。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）上述反应的离子方程式为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1414686" y="2420888"/>
                <a:ext cx="5299849" cy="7075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2Fe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2H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2Fe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2H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4686" y="2420888"/>
                <a:ext cx="5299849" cy="707501"/>
              </a:xfrm>
              <a:prstGeom prst="rect">
                <a:avLst/>
              </a:prstGeom>
              <a:blipFill>
                <a:blip r:embed="rId4"/>
                <a:stretch>
                  <a:fillRect l="-1726" r="-1266" b="-86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24解析.eps" descr="id:214749038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97948" y="3212976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34566" y="3005578"/>
                <a:ext cx="11448754" cy="1871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在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过量的硫酸亚铁溶液中滴入稀硫酸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再加入几滴过氧化氢溶液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溶液立即变黄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说明亚铁离子被氧化为铁离子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则反应的离子方程式为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2Fe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2H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2Fe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2H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66" y="3005578"/>
                <a:ext cx="11448754" cy="1871218"/>
              </a:xfrm>
              <a:prstGeom prst="rect">
                <a:avLst/>
              </a:prstGeom>
              <a:blipFill>
                <a:blip r:embed="rId6"/>
                <a:stretch>
                  <a:fillRect l="-852" r="-7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1305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）为检验上述反应中的氧化产物，甲同学取少许上述反应后的溶液于试管中，向试管中加入几滴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溶液，出现血红色，证明氧化产物为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903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2132856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558702" y="2051883"/>
            <a:ext cx="22926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KSCN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</a:rPr>
              <a:t>Fe</a:t>
            </a:r>
            <a:r>
              <a:rPr lang="en-US" altLang="zh-CN" sz="2400" baseline="30000">
                <a:solidFill>
                  <a:srgbClr val="000000"/>
                </a:solidFill>
              </a:rPr>
              <a:t>3</a:t>
            </a:r>
            <a:r>
              <a:rPr lang="zh-CN" altLang="zh-CN" sz="2400" baseline="300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pic>
        <p:nvPicPr>
          <p:cNvPr id="6" name="24解析.eps" descr="id:21474903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713629"/>
            <a:ext cx="840740" cy="29972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60854" y="2564904"/>
            <a:ext cx="11485848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上述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反应中的氧化产物为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Fe</a:t>
            </a:r>
            <a:r>
              <a:rPr lang="en-US" altLang="zh-CN" sz="2400" baseline="30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aseline="300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甲同学取少许上述反应后的溶液于试管中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向试管中加入几滴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KSCN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Fe</a:t>
            </a:r>
            <a:r>
              <a:rPr lang="en-US" altLang="zh-CN" sz="2400" baseline="30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aseline="300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SCN</a:t>
            </a:r>
            <a:r>
              <a:rPr lang="zh-CN" altLang="zh-CN" sz="2400" baseline="3000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反应生成血红色物质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证明氧化产物为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Fe</a:t>
            </a:r>
            <a:r>
              <a:rPr lang="en-US" altLang="zh-CN" sz="2400" baseline="30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aseline="300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148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）为检验上述反应后的黄色溶液中仍存在过量的亚铁离子，乙同学取少许反应后的溶液于试管中，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写出操作步骤、现象和结论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903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564904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0854" y="2348880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试管中加入几滴酸性高锰酸钾溶液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溶液紫红色褪去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说明黄色溶液中仍存在过量的亚铁离子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合理即可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24解析.eps" descr="id:21474903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683749"/>
            <a:ext cx="840740" cy="2997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6574" y="3509634"/>
            <a:ext cx="114401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检验上述反应后的黄色溶液中仍存在过量的亚铁离子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乙同学取少许反应后的溶液于试管中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向试管中加入几滴酸性高锰酸钾溶液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溶液紫红色褪去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说明黄色溶液中仍存在过量的亚铁离子。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34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）丙同学取少量的硫酸亚铁溶液于试管中，向试管中逐滴加入氢氧化钠溶液，能观察到的现象为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903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060848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05120" y="1891211"/>
            <a:ext cx="9505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先生成白色絮状沉淀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迅速变成灰绿色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最后变成红褐色沉淀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24解析.eps" descr="id:21474903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6732" y="2708920"/>
            <a:ext cx="840740" cy="2997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26350" y="2501522"/>
            <a:ext cx="114944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同学取少量的硫酸亚铁溶液于试管中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向试管中滴入氢氧化钠溶液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硫酸亚铁与氢氧化钠反应生成氢氧化亚铁白色沉淀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氢氧化亚铁再与水、氧气反应生成氢氧化铁红褐色沉淀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能观察到的现象为先生成白色絮状沉淀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迅速变成灰绿色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最后变成红褐色沉淀。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385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801327"/>
              </a:xfrm>
              <a:solidFill>
                <a:srgbClr val="E3F2E7"/>
              </a:solidFill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转化为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的化学方程式为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为白色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为红褐色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转化过程中出现灰绿色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en-US"/>
              </a:p>
            </p:txBody>
          </p:sp>
        </mc:Choice>
        <mc:Fallback xmlns="">
          <p:sp>
            <p:nvSpPr>
              <p:cNvPr id="4" name="内容占位符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801327"/>
              </a:xfrm>
              <a:blipFill>
                <a:blip r:embed="rId2"/>
                <a:stretch>
                  <a:fillRect l="-796" r="-849" b="-57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顿有所悟.eps" descr="id:21474883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3826" y="877779"/>
            <a:ext cx="1667510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84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63863" y="692696"/>
            <a:ext cx="6275045" cy="644656"/>
          </a:xfrm>
          <a:prstGeom prst="rect">
            <a:avLst/>
          </a:prstGeom>
        </p:spPr>
      </p:pic>
      <p:pic>
        <p:nvPicPr>
          <p:cNvPr id="4" name="知识点1.eps" descr="id:21474882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8106" y="1556792"/>
            <a:ext cx="1409700" cy="3892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12776"/>
                <a:ext cx="11485848" cy="508107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39B97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 </a:t>
                </a:r>
                <a:r>
                  <a:rPr lang="zh-CN" altLang="zh-CN" b="1" smtClean="0">
                    <a:solidFill>
                      <a:srgbClr val="39B97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铁</a:t>
                </a:r>
                <a:r>
                  <a:rPr lang="zh-CN" altLang="zh-CN" b="1">
                    <a:solidFill>
                      <a:srgbClr val="39B97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的单质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物理性质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银白色、具有金属光泽的固体，熔点较高，具有良好的导电性、导热性、延展性，能被磁铁吸引。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化学性质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与弱氧化剂反应：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2HCl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隶书" panose="02010509060101010101" pitchFamily="49" charset="-122"/>
                    <a:ea typeface="隶书" panose="02010509060101010101" pitchFamily="49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与强氧化剂反应：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点燃</m:t>
                            </m:r>
                          </m:e>
                        </m:bar>
                      </m:num>
                      <m:den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2FeCl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12776"/>
                <a:ext cx="11485848" cy="5081071"/>
              </a:xfrm>
              <a:blipFill>
                <a:blip r:embed="rId4"/>
                <a:stretch>
                  <a:fillRect l="-796" r="-849" b="-6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9147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75288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与水蒸气反应：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</m:e>
                        </m:bar>
                      </m:num>
                      <m:den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现象：蒸发皿中产生大量肥皂泡，点燃放出的气体，气体能燃烧或发出爆鸣声。反应后，试管中固体仍呈黑色。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反应：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点燃</m:t>
                            </m:r>
                          </m:e>
                        </m:bar>
                      </m:num>
                      <m:den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现象：在氧气中，铁丝剧烈燃烧，火星四射，放出大量的热，有黑色固体生成</a:t>
                </a:r>
                <a:r>
                  <a:rPr lang="zh-CN" altLang="zh-CN" b="1" spc="-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spc="-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752887"/>
              </a:xfrm>
              <a:blipFill>
                <a:blip r:embed="rId2"/>
                <a:stretch>
                  <a:fillRect l="-796" r="-849" b="-3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9997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882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1330" y="900094"/>
            <a:ext cx="1504950" cy="399415"/>
          </a:xfrm>
          <a:prstGeom prst="rect">
            <a:avLst/>
          </a:prstGeom>
        </p:spPr>
      </p:pic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铁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氧化物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0837311"/>
                  </p:ext>
                </p:extLst>
              </p:nvPr>
            </p:nvGraphicFramePr>
            <p:xfrm>
              <a:off x="391138" y="1434899"/>
              <a:ext cx="11392700" cy="454568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031660">
                      <a:extLst>
                        <a:ext uri="{9D8B030D-6E8A-4147-A177-3AD203B41FA5}">
                          <a16:colId xmlns:a16="http://schemas.microsoft.com/office/drawing/2014/main" val="3026246071"/>
                        </a:ext>
                      </a:extLst>
                    </a:gridCol>
                    <a:gridCol w="2976297">
                      <a:extLst>
                        <a:ext uri="{9D8B030D-6E8A-4147-A177-3AD203B41FA5}">
                          <a16:colId xmlns:a16="http://schemas.microsoft.com/office/drawing/2014/main" val="3672782792"/>
                        </a:ext>
                      </a:extLst>
                    </a:gridCol>
                    <a:gridCol w="3360407">
                      <a:extLst>
                        <a:ext uri="{9D8B030D-6E8A-4147-A177-3AD203B41FA5}">
                          <a16:colId xmlns:a16="http://schemas.microsoft.com/office/drawing/2014/main" val="457910858"/>
                        </a:ext>
                      </a:extLst>
                    </a:gridCol>
                    <a:gridCol w="3024336">
                      <a:extLst>
                        <a:ext uri="{9D8B030D-6E8A-4147-A177-3AD203B41FA5}">
                          <a16:colId xmlns:a16="http://schemas.microsoft.com/office/drawing/2014/main" val="689503046"/>
                        </a:ext>
                      </a:extLst>
                    </a:gridCol>
                  </a:tblGrid>
                  <a:tr h="39044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08317689"/>
                      </a:ext>
                    </a:extLst>
                  </a:tr>
                  <a:tr h="39044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俗名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铁红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磁性氧化铁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39205738"/>
                      </a:ext>
                    </a:extLst>
                  </a:tr>
                  <a:tr h="50673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颜色状态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黑色粉末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红棕色粉末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黑色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晶体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有磁性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90659354"/>
                      </a:ext>
                    </a:extLst>
                  </a:tr>
                  <a:tr h="39044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溶解性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难溶于水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难溶于水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难溶于水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0257454"/>
                      </a:ext>
                    </a:extLst>
                  </a:tr>
                  <a:tr h="39044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铁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的化合价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94381015"/>
                      </a:ext>
                    </a:extLst>
                  </a:tr>
                  <a:tr h="39044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稳定性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不稳定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稳定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稳定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31138704"/>
                      </a:ext>
                    </a:extLst>
                  </a:tr>
                  <a:tr h="1253849"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离子方程式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baseline="30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6H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2Fe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4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8H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baseline="30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2Fe</a:t>
                          </a:r>
                          <a:r>
                            <a:rPr lang="en-US" sz="2400" b="1" baseline="30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9976233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0837311"/>
                  </p:ext>
                </p:extLst>
              </p:nvPr>
            </p:nvGraphicFramePr>
            <p:xfrm>
              <a:off x="391138" y="1434899"/>
              <a:ext cx="11392700" cy="454568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031660">
                      <a:extLst>
                        <a:ext uri="{9D8B030D-6E8A-4147-A177-3AD203B41FA5}">
                          <a16:colId xmlns:a16="http://schemas.microsoft.com/office/drawing/2014/main" val="3026246071"/>
                        </a:ext>
                      </a:extLst>
                    </a:gridCol>
                    <a:gridCol w="2976297">
                      <a:extLst>
                        <a:ext uri="{9D8B030D-6E8A-4147-A177-3AD203B41FA5}">
                          <a16:colId xmlns:a16="http://schemas.microsoft.com/office/drawing/2014/main" val="3672782792"/>
                        </a:ext>
                      </a:extLst>
                    </a:gridCol>
                    <a:gridCol w="3360407">
                      <a:extLst>
                        <a:ext uri="{9D8B030D-6E8A-4147-A177-3AD203B41FA5}">
                          <a16:colId xmlns:a16="http://schemas.microsoft.com/office/drawing/2014/main" val="457910858"/>
                        </a:ext>
                      </a:extLst>
                    </a:gridCol>
                    <a:gridCol w="3024336">
                      <a:extLst>
                        <a:ext uri="{9D8B030D-6E8A-4147-A177-3AD203B41FA5}">
                          <a16:colId xmlns:a16="http://schemas.microsoft.com/office/drawing/2014/main" val="689503046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08317689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俗名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铁红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磁性氧化铁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39205738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颜色状态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黑色粉末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红棕色粉末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黑色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晶体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有磁性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90659354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溶解性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难溶于水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难溶于水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难溶于水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0257454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铁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的化合价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94381015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稳定性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不稳定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稳定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稳定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31138704"/>
                      </a:ext>
                    </a:extLst>
                  </a:tr>
                  <a:tr h="1253849"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离子方程式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8303" t="-263107" r="-214724" b="-77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49094" t="-263107" r="-90217" b="-77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7218" t="-263107" r="-403" b="-77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99762339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5" name="直接连接符 4"/>
          <p:cNvCxnSpPr/>
          <p:nvPr/>
        </p:nvCxnSpPr>
        <p:spPr>
          <a:xfrm>
            <a:off x="2431424" y="1988840"/>
            <a:ext cx="2952328" cy="504056"/>
          </a:xfrm>
          <a:prstGeom prst="line">
            <a:avLst/>
          </a:prstGeom>
          <a:ln>
            <a:solidFill>
              <a:srgbClr val="39B9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417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铁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的氢氧化物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4" name="知识点3.eps" descr="id:214749030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6067"/>
            <a:ext cx="1533525" cy="4070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67008684"/>
                  </p:ext>
                </p:extLst>
              </p:nvPr>
            </p:nvGraphicFramePr>
            <p:xfrm>
              <a:off x="360854" y="1583086"/>
              <a:ext cx="11485848" cy="256044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629896">
                      <a:extLst>
                        <a:ext uri="{9D8B030D-6E8A-4147-A177-3AD203B41FA5}">
                          <a16:colId xmlns:a16="http://schemas.microsoft.com/office/drawing/2014/main" val="3659394523"/>
                        </a:ext>
                      </a:extLst>
                    </a:gridCol>
                    <a:gridCol w="4824536">
                      <a:extLst>
                        <a:ext uri="{9D8B030D-6E8A-4147-A177-3AD203B41FA5}">
                          <a16:colId xmlns:a16="http://schemas.microsoft.com/office/drawing/2014/main" val="1175565263"/>
                        </a:ext>
                      </a:extLst>
                    </a:gridCol>
                    <a:gridCol w="5031416">
                      <a:extLst>
                        <a:ext uri="{9D8B030D-6E8A-4147-A177-3AD203B41FA5}">
                          <a16:colId xmlns:a16="http://schemas.microsoft.com/office/drawing/2014/main" val="4018359999"/>
                        </a:ext>
                      </a:extLst>
                    </a:gridCol>
                  </a:tblGrid>
                  <a:tr h="18873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1357" marR="413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51066656"/>
                      </a:ext>
                    </a:extLst>
                  </a:tr>
                  <a:tr h="18873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颜色、状态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白色固体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红褐色固体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1357" marR="413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9786851"/>
                      </a:ext>
                    </a:extLst>
                  </a:tr>
                  <a:tr h="41414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1357" marR="413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71885320"/>
                      </a:ext>
                    </a:extLst>
                  </a:tr>
                  <a:tr h="45988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受热分解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2Fe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  <m: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△</m:t>
                                      </m:r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1357" marR="413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174725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67008684"/>
                  </p:ext>
                </p:extLst>
              </p:nvPr>
            </p:nvGraphicFramePr>
            <p:xfrm>
              <a:off x="360854" y="1583086"/>
              <a:ext cx="11485848" cy="256044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629896">
                      <a:extLst>
                        <a:ext uri="{9D8B030D-6E8A-4147-A177-3AD203B41FA5}">
                          <a16:colId xmlns:a16="http://schemas.microsoft.com/office/drawing/2014/main" val="3659394523"/>
                        </a:ext>
                      </a:extLst>
                    </a:gridCol>
                    <a:gridCol w="4824536">
                      <a:extLst>
                        <a:ext uri="{9D8B030D-6E8A-4147-A177-3AD203B41FA5}">
                          <a16:colId xmlns:a16="http://schemas.microsoft.com/office/drawing/2014/main" val="1175565263"/>
                        </a:ext>
                      </a:extLst>
                    </a:gridCol>
                    <a:gridCol w="5031416">
                      <a:extLst>
                        <a:ext uri="{9D8B030D-6E8A-4147-A177-3AD203B41FA5}">
                          <a16:colId xmlns:a16="http://schemas.microsoft.com/office/drawing/2014/main" val="4018359999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1357" marR="413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51066656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颜色、状态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白色固体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红褐色固体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1357" marR="413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9786851"/>
                      </a:ext>
                    </a:extLst>
                  </a:tr>
                  <a:tr h="66459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3838" t="-164545" r="-104545" b="-12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1357" marR="413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8329" t="-164545" r="-242" b="-1245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71885320"/>
                      </a:ext>
                    </a:extLst>
                  </a:tr>
                  <a:tr h="79857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受热分解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1357" marR="413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8329" t="-222137" r="-242" b="-458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17472506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6" name="直接连接符 5"/>
          <p:cNvCxnSpPr/>
          <p:nvPr/>
        </p:nvCxnSpPr>
        <p:spPr>
          <a:xfrm>
            <a:off x="1994855" y="3359992"/>
            <a:ext cx="4803179" cy="766289"/>
          </a:xfrm>
          <a:prstGeom prst="line">
            <a:avLst/>
          </a:prstGeom>
          <a:ln>
            <a:solidFill>
              <a:srgbClr val="39B9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7328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格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11491470"/>
                  </p:ext>
                </p:extLst>
              </p:nvPr>
            </p:nvGraphicFramePr>
            <p:xfrm>
              <a:off x="397948" y="764704"/>
              <a:ext cx="11377264" cy="297510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013776">
                      <a:extLst>
                        <a:ext uri="{9D8B030D-6E8A-4147-A177-3AD203B41FA5}">
                          <a16:colId xmlns:a16="http://schemas.microsoft.com/office/drawing/2014/main" val="3539158549"/>
                        </a:ext>
                      </a:extLst>
                    </a:gridCol>
                    <a:gridCol w="5115016">
                      <a:extLst>
                        <a:ext uri="{9D8B030D-6E8A-4147-A177-3AD203B41FA5}">
                          <a16:colId xmlns:a16="http://schemas.microsoft.com/office/drawing/2014/main" val="1638116482"/>
                        </a:ext>
                      </a:extLst>
                    </a:gridCol>
                    <a:gridCol w="4248472">
                      <a:extLst>
                        <a:ext uri="{9D8B030D-6E8A-4147-A177-3AD203B41FA5}">
                          <a16:colId xmlns:a16="http://schemas.microsoft.com/office/drawing/2014/main" val="2356801431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制法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可溶性亚铁盐与碱溶液反应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↓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可溶性铁盐与碱溶液反应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↓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5207479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二者的关系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在空气中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能够非常迅速地被氧气氧化成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现象是白色絮状沉淀逐步变成灰绿色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最后变成红褐色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化学方程式为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4Fe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4Fe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592312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格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11491470"/>
                  </p:ext>
                </p:extLst>
              </p:nvPr>
            </p:nvGraphicFramePr>
            <p:xfrm>
              <a:off x="397948" y="764704"/>
              <a:ext cx="11377264" cy="2864358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013776">
                      <a:extLst>
                        <a:ext uri="{9D8B030D-6E8A-4147-A177-3AD203B41FA5}">
                          <a16:colId xmlns:a16="http://schemas.microsoft.com/office/drawing/2014/main" val="3539158549"/>
                        </a:ext>
                      </a:extLst>
                    </a:gridCol>
                    <a:gridCol w="5115016">
                      <a:extLst>
                        <a:ext uri="{9D8B030D-6E8A-4147-A177-3AD203B41FA5}">
                          <a16:colId xmlns:a16="http://schemas.microsoft.com/office/drawing/2014/main" val="1638116482"/>
                        </a:ext>
                      </a:extLst>
                    </a:gridCol>
                    <a:gridCol w="4248472">
                      <a:extLst>
                        <a:ext uri="{9D8B030D-6E8A-4147-A177-3AD203B41FA5}">
                          <a16:colId xmlns:a16="http://schemas.microsoft.com/office/drawing/2014/main" val="2356801431"/>
                        </a:ext>
                      </a:extLst>
                    </a:gridCol>
                  </a:tblGrid>
                  <a:tr h="115785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制法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9405" t="-526" r="-83214" b="-157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68006" t="-526" r="-287" b="-15736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52074794"/>
                      </a:ext>
                    </a:extLst>
                  </a:tr>
                  <a:tr h="170649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二者的关系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1535" t="-67972" r="-130" b="-6406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5923120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040997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790" y="692696"/>
            <a:ext cx="6850505" cy="637559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Fe</a:t>
            </a:r>
            <a:r>
              <a:rPr lang="en-US" altLang="zh-CN" b="1" baseline="30000" smtClean="0">
                <a:solidFill>
                  <a:srgbClr val="39B97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39B97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39B97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39B97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39B97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的检验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根据溶液颜色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的溶液呈浅绿色，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的溶液呈棕黄色。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利用显色反应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灵敏度高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对于离子浓度低的溶液有很好的检验效果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颜色不变，加入氯水后溶液呈血红色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呈血红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色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要点1.eps" descr="id:21474903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412776"/>
            <a:ext cx="1047750" cy="36766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2798" y="3509634"/>
            <a:ext cx="1896478" cy="53277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2353" y="4109001"/>
            <a:ext cx="1911143" cy="518111"/>
          </a:xfrm>
          <a:prstGeom prst="rect">
            <a:avLst/>
          </a:prstGeom>
        </p:spPr>
      </p:pic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455499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利用氢氧化物沉淀的颜色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对于离子浓度高的溶液效果好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先产生白色沉淀，逐步变为灰绿色，最终变为红褐色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产生红褐色沉淀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8674" y="5204457"/>
            <a:ext cx="1717505" cy="45539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08674" y="5703353"/>
            <a:ext cx="1730516" cy="526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492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24典例1.eps" descr="id:21474883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7048" y="908720"/>
            <a:ext cx="1203325" cy="387350"/>
          </a:xfrm>
          <a:prstGeom prst="rect">
            <a:avLst/>
          </a:prstGeom>
        </p:spPr>
      </p:pic>
      <p:pic>
        <p:nvPicPr>
          <p:cNvPr id="7" name="24答案.eps" descr="id:21474883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6081608"/>
            <a:ext cx="840740" cy="29972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10799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江苏镇江、徐州七校高一期中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）室温下，根据下列实验过程及现象，能验证相应实验结论的是（　　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511134"/>
              </p:ext>
            </p:extLst>
          </p:nvPr>
        </p:nvGraphicFramePr>
        <p:xfrm>
          <a:off x="406574" y="1853912"/>
          <a:ext cx="11440128" cy="4023360"/>
        </p:xfrm>
        <a:graphic>
          <a:graphicData uri="http://schemas.openxmlformats.org/drawingml/2006/table">
            <a:tbl>
              <a:tblPr firstRow="1" firstCol="1" bandRow="1"/>
              <a:tblGrid>
                <a:gridCol w="608614">
                  <a:extLst>
                    <a:ext uri="{9D8B030D-6E8A-4147-A177-3AD203B41FA5}">
                      <a16:colId xmlns:a16="http://schemas.microsoft.com/office/drawing/2014/main" val="2700789309"/>
                    </a:ext>
                  </a:extLst>
                </a:gridCol>
                <a:gridCol w="6232146">
                  <a:extLst>
                    <a:ext uri="{9D8B030D-6E8A-4147-A177-3AD203B41FA5}">
                      <a16:colId xmlns:a16="http://schemas.microsoft.com/office/drawing/2014/main" val="2807895209"/>
                    </a:ext>
                  </a:extLst>
                </a:gridCol>
                <a:gridCol w="4599368">
                  <a:extLst>
                    <a:ext uri="{9D8B030D-6E8A-4147-A177-3AD203B41FA5}">
                      <a16:colId xmlns:a16="http://schemas.microsoft.com/office/drawing/2014/main" val="34532185"/>
                    </a:ext>
                  </a:extLst>
                </a:gridCol>
              </a:tblGrid>
              <a:tr h="19250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选项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实验过程及现象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实验结论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2384927"/>
                  </a:ext>
                </a:extLst>
              </a:tr>
              <a:tr h="38501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向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mL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.1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zh-CN" sz="22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2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FeCl</a:t>
                      </a:r>
                      <a:r>
                        <a:rPr lang="en-US" sz="22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溶液中滴加几滴酸性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KMnO</a:t>
                      </a:r>
                      <a:r>
                        <a:rPr lang="en-US" sz="22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溶液紫色褪去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en-US" sz="22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2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具有还原性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3723059"/>
                  </a:ext>
                </a:extLst>
              </a:tr>
              <a:tr h="4812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向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FeSO</a:t>
                      </a:r>
                      <a:r>
                        <a:rPr lang="en-US" sz="22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KSCN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的混合溶液中滴入酸化的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AgNO</a:t>
                      </a:r>
                      <a:r>
                        <a:rPr lang="en-US" sz="22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观察溶液颜色的变化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</a:t>
                      </a:r>
                      <a:r>
                        <a:rPr lang="zh-CN" sz="22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的氧化性强于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en-US" sz="22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2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0193807"/>
                  </a:ext>
                </a:extLst>
              </a:tr>
              <a:tr h="19250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某未知溶液的焰色反应为黄色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一定有钠元素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也可能有钾元素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1783235"/>
                  </a:ext>
                </a:extLst>
              </a:tr>
              <a:tr h="57751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取少量铝热反应后的固体于试管中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加足量稀盐酸溶解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再滴加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KSCN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溶液未变血红色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固体中不含三价铁的化合物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74368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1342678" y="5908302"/>
            <a:ext cx="388248" cy="5393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20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endParaRPr lang="zh-CN" altLang="zh-CN" sz="2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15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解析.eps" descr="id:21474883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9930" y="982060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52228" y="715022"/>
                <a:ext cx="11485848" cy="521700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溶液中滴加酸性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KMnO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溶液紫色褪去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不能说明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𝐞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e>
                      <m:sup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具有还原性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在酸性条件下也能被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KMnO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溶液氧化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无法确定溶液褪色是由哪种离子引起的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KSCN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混合溶液中滴加酸化的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在酸性条件下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会被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氧化为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从而使溶液变为血红色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故无法通过颜色变化判断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</a:t>
                </a:r>
                <a:r>
                  <a:rPr lang="zh-CN" altLang="zh-CN" b="1" spc="-1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spc="-1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spc="-1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的氧化性强弱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焰色反应为黄色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说明一定含钠元素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而钾元素的焰色需要透过蓝色钴玻璃观察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未使用则无法排除钾元素的存在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故某未知溶液的焰色反应为黄色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其一定有钠元素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也可能有钾元素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铝热反应后的固体加盐酸溶解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若含三价铁的化合物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其有可能被过量的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还原为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spc="-1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𝐞</m:t>
                            </m:r>
                          </m:e>
                          <m:sup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e>
                      <m:sup>
                        <m:r>
                          <a:rPr lang="en-US" altLang="zh-CN" b="1" i="0" spc="-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导致加入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KSCN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溶液后不显血红色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则此现象无法证明固体中不含三价铁的化合物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spc="-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spc="-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2228" y="715022"/>
                <a:ext cx="11485848" cy="5217006"/>
              </a:xfrm>
              <a:blipFill>
                <a:blip r:embed="rId3"/>
                <a:stretch>
                  <a:fillRect l="-849" r="-796" b="-17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6779872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1161</Words>
  <Application>Microsoft Office PowerPoint</Application>
  <PresentationFormat>自定义</PresentationFormat>
  <Paragraphs>120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仿宋</vt:lpstr>
      <vt:lpstr>黑体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412</cp:revision>
  <dcterms:created xsi:type="dcterms:W3CDTF">2020-11-06T05:24:00Z</dcterms:created>
  <dcterms:modified xsi:type="dcterms:W3CDTF">2025-09-27T12:22:23Z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